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690" r:id="rId3"/>
  </p:sldMasterIdLst>
  <p:notesMasterIdLst>
    <p:notesMasterId r:id="rId24"/>
  </p:notesMasterIdLst>
  <p:sldIdLst>
    <p:sldId id="500" r:id="rId4"/>
    <p:sldId id="258" r:id="rId5"/>
    <p:sldId id="567" r:id="rId6"/>
    <p:sldId id="529" r:id="rId7"/>
    <p:sldId id="536" r:id="rId8"/>
    <p:sldId id="512" r:id="rId9"/>
    <p:sldId id="537" r:id="rId10"/>
    <p:sldId id="557" r:id="rId11"/>
    <p:sldId id="564" r:id="rId12"/>
    <p:sldId id="555" r:id="rId13"/>
    <p:sldId id="561" r:id="rId14"/>
    <p:sldId id="563" r:id="rId15"/>
    <p:sldId id="565" r:id="rId16"/>
    <p:sldId id="554" r:id="rId17"/>
    <p:sldId id="558" r:id="rId18"/>
    <p:sldId id="547" r:id="rId19"/>
    <p:sldId id="541" r:id="rId20"/>
    <p:sldId id="548" r:id="rId21"/>
    <p:sldId id="546" r:id="rId22"/>
    <p:sldId id="562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01" initials="U" lastIdx="0" clrIdx="0">
    <p:extLst/>
  </p:cmAuthor>
  <p:cmAuthor id="2" name="Claire" initials="C" lastIdx="1" clrIdx="1">
    <p:extLst/>
  </p:cmAuthor>
  <p:cmAuthor id="3" name="Marc Londo" initials="ML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88A"/>
    <a:srgbClr val="67CC5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344" autoAdjust="0"/>
  </p:normalViewPr>
  <p:slideViewPr>
    <p:cSldViewPr snapToObjects="1">
      <p:cViewPr varScale="1">
        <p:scale>
          <a:sx n="95" d="100"/>
          <a:sy n="95" d="100"/>
        </p:scale>
        <p:origin x="69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FEB22-A82A-497B-B74F-7470805545F2}" type="datetimeFigureOut">
              <a:rPr lang="nl-NL" smtClean="0"/>
              <a:t>1-5-2019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43883-29E4-4BA9-ADAA-9CFB27107B1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45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43883-29E4-4BA9-ADAA-9CFB27107B1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095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43883-29E4-4BA9-ADAA-9CFB27107B1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52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5606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65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1"/>
                </a:solidFill>
                <a:latin typeface="Arial Rounded MT Bold"/>
                <a:cs typeface="Arial Rounded M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pic>
        <p:nvPicPr>
          <p:cNvPr id="9" name="Picture 8" descr="slide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9484"/>
            <a:ext cx="9144000" cy="1864016"/>
          </a:xfrm>
          <a:prstGeom prst="rect">
            <a:avLst/>
          </a:prstGeom>
        </p:spPr>
      </p:pic>
      <p:pic>
        <p:nvPicPr>
          <p:cNvPr id="10" name="Picture 9" descr="logorgb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1400" y="321896"/>
            <a:ext cx="1981200" cy="973666"/>
          </a:xfrm>
          <a:prstGeom prst="rect">
            <a:avLst/>
          </a:prstGeom>
        </p:spPr>
      </p:pic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079902"/>
          </a:xfrm>
        </p:spPr>
        <p:txBody>
          <a:bodyPr/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89" y="76200"/>
            <a:ext cx="922111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7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31590"/>
            <a:ext cx="4042793" cy="3079902"/>
          </a:xfrm>
        </p:spPr>
        <p:txBody>
          <a:bodyPr/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89" y="76200"/>
            <a:ext cx="922111" cy="3619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026FD3-8A35-4903-83C4-7C8B05236E4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44008" y="1131590"/>
            <a:ext cx="4033664" cy="3079902"/>
          </a:xfrm>
        </p:spPr>
        <p:txBody>
          <a:bodyPr/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327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PPTX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0"/>
            <a:ext cx="9235440" cy="51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3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89" y="76200"/>
            <a:ext cx="922111" cy="36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887" y="47633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18B352-DD67-486C-846A-CBA810CF64C4}" type="slidenum">
              <a:rPr lang="nl-NL" sz="1600" smtClean="0">
                <a:solidFill>
                  <a:srgbClr val="1E488A"/>
                </a:solidFill>
              </a:rPr>
              <a:t>‹nr.›</a:t>
            </a:fld>
            <a:endParaRPr lang="nl-NL" sz="1600" dirty="0">
              <a:solidFill>
                <a:srgbClr val="1E488A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89" y="76200"/>
            <a:ext cx="922111" cy="36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887" y="47633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918B352-DD67-486C-846A-CBA810CF64C4}" type="slidenum">
              <a:rPr lang="nl-NL" sz="1600" smtClean="0">
                <a:solidFill>
                  <a:srgbClr val="1E488A"/>
                </a:solidFill>
              </a:rPr>
              <a:t>‹nr.›</a:t>
            </a:fld>
            <a:endParaRPr lang="nl-NL" sz="1600" dirty="0">
              <a:solidFill>
                <a:srgbClr val="1E488A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753AF9-466B-454F-BDB6-7FE6EACE8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5606"/>
            <a:ext cx="4038600" cy="338437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6A85E29-F609-40D2-A274-F8962041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75606"/>
            <a:ext cx="4038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4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PPTX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-20537"/>
            <a:ext cx="9172358" cy="51640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7B1994-89E2-4573-9357-E98213E074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6" y="447514"/>
            <a:ext cx="3960437" cy="1368152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1E488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A0D2CA-E5E1-4AD0-A711-9E997482C28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051720" y="3651870"/>
            <a:ext cx="2520280" cy="720080"/>
          </a:xfrm>
        </p:spPr>
        <p:txBody>
          <a:bodyPr/>
          <a:lstStyle>
            <a:lvl1pPr marL="0" indent="0" algn="r">
              <a:buNone/>
              <a:defRPr sz="4000" b="1">
                <a:solidFill>
                  <a:srgbClr val="67CC5E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5608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65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1"/>
                </a:solidFill>
                <a:latin typeface="Arial Rounded MT Bold"/>
                <a:cs typeface="Arial Rounded MT Bold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pic>
        <p:nvPicPr>
          <p:cNvPr id="9" name="Picture 8" descr="slide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9484"/>
            <a:ext cx="9144000" cy="1864016"/>
          </a:xfrm>
          <a:prstGeom prst="rect">
            <a:avLst/>
          </a:prstGeom>
        </p:spPr>
      </p:pic>
      <p:pic>
        <p:nvPicPr>
          <p:cNvPr id="10" name="Picture 9" descr="logorgb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1400" y="321896"/>
            <a:ext cx="1981200" cy="973666"/>
          </a:xfrm>
          <a:prstGeom prst="rect">
            <a:avLst/>
          </a:prstGeom>
        </p:spPr>
      </p:pic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211493"/>
            <a:ext cx="9144000" cy="9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499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3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5607"/>
            <a:ext cx="8229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91" y="76200"/>
            <a:ext cx="922111" cy="36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887" y="47633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fld id="{E918B352-DD67-486C-846A-CBA810CF64C4}" type="slidenum">
              <a:rPr lang="nl-NL" sz="1600">
                <a:solidFill>
                  <a:srgbClr val="1E488A"/>
                </a:solidFill>
              </a:rPr>
              <a:pPr defTabSz="457178"/>
              <a:t>‹nr.›</a:t>
            </a:fld>
            <a:endParaRPr lang="nl-NL" sz="1600" dirty="0">
              <a:solidFill>
                <a:srgbClr val="1E48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45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11493"/>
            <a:ext cx="9144000" cy="9320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pic>
        <p:nvPicPr>
          <p:cNvPr id="12" name="Picture 11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91" y="76200"/>
            <a:ext cx="922111" cy="361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F80FA2-F781-4DF9-AE3A-84864423EA5B}"/>
              </a:ext>
            </a:extLst>
          </p:cNvPr>
          <p:cNvSpPr txBox="1"/>
          <p:nvPr userDrawn="1"/>
        </p:nvSpPr>
        <p:spPr>
          <a:xfrm>
            <a:off x="8887" y="4763348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fld id="{E918B352-DD67-486C-846A-CBA810CF64C4}" type="slidenum">
              <a:rPr lang="nl-NL" sz="1600">
                <a:solidFill>
                  <a:srgbClr val="1E488A"/>
                </a:solidFill>
              </a:rPr>
              <a:pPr defTabSz="457178"/>
              <a:t>‹nr.›</a:t>
            </a:fld>
            <a:endParaRPr lang="nl-NL" sz="1600" dirty="0">
              <a:solidFill>
                <a:srgbClr val="1E488A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753AF9-466B-454F-BDB6-7FE6EACE84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75606"/>
            <a:ext cx="4038600" cy="338437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6A85E29-F609-40D2-A274-F8962041A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75607"/>
            <a:ext cx="4038600" cy="30963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/>
              <a:t>Second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61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idePPTX4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40" y="-20537"/>
            <a:ext cx="9172358" cy="516403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7B1994-89E2-4573-9357-E98213E074C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16018" y="447514"/>
            <a:ext cx="3960437" cy="1368152"/>
          </a:xfrm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rgbClr val="1E488A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DA0D2CA-E5E1-4AD0-A711-9E997482C28D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051721" y="3651871"/>
            <a:ext cx="2520280" cy="720080"/>
          </a:xfrm>
        </p:spPr>
        <p:txBody>
          <a:bodyPr/>
          <a:lstStyle>
            <a:lvl1pPr marL="0" indent="0" algn="r">
              <a:buNone/>
              <a:defRPr sz="4000" b="1">
                <a:solidFill>
                  <a:srgbClr val="67CC5E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878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45431"/>
            <a:ext cx="7772400" cy="1102519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6500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1"/>
                </a:solidFill>
                <a:latin typeface="Arial Rounded MT Bold"/>
                <a:cs typeface="Arial Rounded M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subtitle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pic>
        <p:nvPicPr>
          <p:cNvPr id="9" name="Picture 8" descr="slides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279484"/>
            <a:ext cx="9144000" cy="1864016"/>
          </a:xfrm>
          <a:prstGeom prst="rect">
            <a:avLst/>
          </a:prstGeom>
        </p:spPr>
      </p:pic>
      <p:pic>
        <p:nvPicPr>
          <p:cNvPr id="10" name="Picture 9" descr="logorgb-01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1400" y="321896"/>
            <a:ext cx="1981200" cy="973666"/>
          </a:xfrm>
          <a:prstGeom prst="rect">
            <a:avLst/>
          </a:prstGeom>
        </p:spPr>
      </p:pic>
      <p:pic>
        <p:nvPicPr>
          <p:cNvPr id="12" name="Picture 11" descr="foot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211492"/>
            <a:ext cx="9144000" cy="93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95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BF23-272B-B849-AF0C-30DA7DE2526E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D698-2EEA-B84E-ACC3-4762FF1C451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7D1BBF23-272B-B849-AF0C-30DA7DE2526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8"/>
              <a:t>5/1/2019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78"/>
            <a:fld id="{55A1D698-2EEA-B84E-ACC3-4762FF1C45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78"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6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884" indent="-342884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Click to </a:t>
            </a:r>
            <a:r>
              <a:rPr lang="nl-NL" dirty="0" err="1"/>
              <a:t>edit</a:t>
            </a:r>
            <a:r>
              <a:rPr lang="nl-NL" dirty="0"/>
              <a:t> </a:t>
            </a:r>
            <a:r>
              <a:rPr lang="nl-NL" dirty="0" err="1"/>
              <a:t>Master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  <a:p>
            <a:pPr lvl="1"/>
            <a:r>
              <a:rPr lang="nl-NL" dirty="0" err="1"/>
              <a:t>Second</a:t>
            </a:r>
            <a:r>
              <a:rPr lang="nl-NL" dirty="0"/>
              <a:t> level</a:t>
            </a:r>
          </a:p>
          <a:p>
            <a:pPr lvl="2"/>
            <a:r>
              <a:rPr lang="nl-NL" dirty="0" err="1"/>
              <a:t>Third</a:t>
            </a:r>
            <a:r>
              <a:rPr lang="nl-NL" dirty="0"/>
              <a:t> level</a:t>
            </a:r>
          </a:p>
          <a:p>
            <a:pPr lvl="3"/>
            <a:r>
              <a:rPr lang="nl-NL" dirty="0" err="1"/>
              <a:t>Fourth</a:t>
            </a:r>
            <a:r>
              <a:rPr lang="nl-NL" dirty="0"/>
              <a:t> level</a:t>
            </a:r>
          </a:p>
          <a:p>
            <a:pPr lvl="4"/>
            <a:r>
              <a:rPr lang="nl-NL" dirty="0" err="1"/>
              <a:t>Fifth</a:t>
            </a:r>
            <a:r>
              <a:rPr lang="nl-NL" dirty="0"/>
              <a:t>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BBF23-272B-B849-AF0C-30DA7DE2526E}" type="datetimeFigureOut">
              <a:rPr lang="en-US" smtClean="0"/>
              <a:pPr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D698-2EEA-B84E-ACC3-4762FF1C451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0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 Rounded MT Bold"/>
          <a:ea typeface="+mj-ea"/>
          <a:cs typeface="Arial Rounded MT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7983" y="1469232"/>
            <a:ext cx="7772400" cy="748908"/>
          </a:xfrm>
        </p:spPr>
        <p:txBody>
          <a:bodyPr>
            <a:normAutofit/>
          </a:bodyPr>
          <a:lstStyle/>
          <a:p>
            <a:r>
              <a:rPr lang="nl-NL" sz="3200" dirty="0"/>
              <a:t>Kansen nucleair &amp; klimaatakkoord </a:t>
            </a:r>
            <a:endParaRPr lang="nl-NL" sz="3200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C1A2D1-6BBE-4539-8091-7CA2434A8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52" y="2218139"/>
            <a:ext cx="7772400" cy="707221"/>
          </a:xfrm>
        </p:spPr>
        <p:txBody>
          <a:bodyPr>
            <a:normAutofit fontScale="70000" lnSpcReduction="20000"/>
          </a:bodyPr>
          <a:lstStyle/>
          <a:p>
            <a:r>
              <a:rPr lang="nl-NL" dirty="0"/>
              <a:t>Voorjaarscongres KIVI &amp; NNS 9/5/19</a:t>
            </a:r>
          </a:p>
          <a:p>
            <a:r>
              <a:rPr lang="nl-NL" dirty="0"/>
              <a:t>Olof van der Gaag, directeur NVDE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0"/>
          <a:stretch/>
        </p:blipFill>
        <p:spPr>
          <a:xfrm>
            <a:off x="-13257" y="3003798"/>
            <a:ext cx="9299406" cy="22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72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39E61-B666-4C96-BEF3-F8D6D45CF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 beleid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8C9D87-22FB-4C8E-BEE1-7EF10F1EE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275606"/>
            <a:ext cx="8229600" cy="3079902"/>
          </a:xfrm>
        </p:spPr>
        <p:txBody>
          <a:bodyPr>
            <a:normAutofit/>
          </a:bodyPr>
          <a:lstStyle/>
          <a:p>
            <a:r>
              <a:rPr lang="nl-NL" dirty="0"/>
              <a:t>WOZ subsidievrij, netkosten </a:t>
            </a:r>
            <a:r>
              <a:rPr lang="nl-NL" dirty="0" err="1"/>
              <a:t>Tennet</a:t>
            </a:r>
            <a:endParaRPr lang="nl-NL" dirty="0"/>
          </a:p>
          <a:p>
            <a:r>
              <a:rPr lang="nl-NL" dirty="0"/>
              <a:t>Land: SDE+ t/m 2025 (€200 miljoen)</a:t>
            </a:r>
          </a:p>
          <a:p>
            <a:r>
              <a:rPr lang="nl-NL" dirty="0"/>
              <a:t>Regio (RES) kiest eigen mix zon &amp; wind</a:t>
            </a:r>
          </a:p>
          <a:p>
            <a:r>
              <a:rPr lang="nl-NL" dirty="0"/>
              <a:t>Monitoring leveringszekerheid </a:t>
            </a:r>
            <a:r>
              <a:rPr lang="nl-NL" dirty="0" err="1"/>
              <a:t>Tennet</a:t>
            </a:r>
            <a:endParaRPr lang="nl-NL" dirty="0"/>
          </a:p>
          <a:p>
            <a:r>
              <a:rPr lang="nl-NL" dirty="0"/>
              <a:t>Innovatie grootschalige flexibiliteitsopties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484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3EBEAB-1419-4AFB-9461-69905D91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Doorrekening PBL (*)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A0BE54-F306-4F9F-B695-AD1432A85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5606"/>
            <a:ext cx="8229600" cy="345638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2030: elektriciteitsprijs 5,2 cent/ kWh; ETS-prijs €46,30</a:t>
            </a:r>
          </a:p>
          <a:p>
            <a:r>
              <a:rPr lang="nl-NL" dirty="0"/>
              <a:t>‘wind en zon waarschijnlijk vrij vooraan in de SDE+ concurrentie’</a:t>
            </a:r>
          </a:p>
          <a:p>
            <a:r>
              <a:rPr lang="nl-NL" dirty="0"/>
              <a:t>Nationale kosten zon &amp; wind (3/2018): vanaf -€20/ ton CO2</a:t>
            </a:r>
          </a:p>
          <a:p>
            <a:pPr marL="0" indent="0">
              <a:buNone/>
            </a:pPr>
            <a:r>
              <a:rPr lang="nl-NL" dirty="0"/>
              <a:t>	&gt; sterke relatie elektriciteitsvraag</a:t>
            </a:r>
          </a:p>
          <a:p>
            <a:r>
              <a:rPr lang="nl-NL" dirty="0"/>
              <a:t>Sluiting kolencentrales: kosten conventionele productie 4,5 cent -&gt; 6 cent per kWh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sz="1900" dirty="0"/>
              <a:t>* Maart 2019</a:t>
            </a:r>
          </a:p>
        </p:txBody>
      </p:sp>
    </p:spTree>
    <p:extLst>
      <p:ext uri="{BB962C8B-B14F-4D97-AF65-F5344CB8AC3E}">
        <p14:creationId xmlns:p14="http://schemas.microsoft.com/office/powerpoint/2010/main" val="6140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86261A-3B22-4E9A-AD38-B1A7EC9E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5566"/>
          </a:xfrm>
        </p:spPr>
        <p:txBody>
          <a:bodyPr/>
          <a:lstStyle/>
          <a:p>
            <a:r>
              <a:rPr lang="nl-NL" dirty="0"/>
              <a:t>Draagvlak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4CD2F4-1AB7-4991-9415-1B923A7FE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7444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/>
              <a:t>Energie in de toekomst vooral van (*):</a:t>
            </a:r>
          </a:p>
          <a:p>
            <a:pPr>
              <a:buFontTx/>
              <a:buChar char="-"/>
            </a:pPr>
            <a:r>
              <a:rPr lang="nl-NL" dirty="0"/>
              <a:t>Zon 				(75%)</a:t>
            </a:r>
          </a:p>
          <a:p>
            <a:pPr>
              <a:buFontTx/>
              <a:buChar char="-"/>
            </a:pPr>
            <a:r>
              <a:rPr lang="nl-NL" dirty="0"/>
              <a:t>Wind op zee 	(71%) </a:t>
            </a:r>
          </a:p>
          <a:p>
            <a:pPr>
              <a:buFontTx/>
              <a:buChar char="-"/>
            </a:pPr>
            <a:r>
              <a:rPr lang="nl-NL" dirty="0"/>
              <a:t>Waterkracht 	(60%)</a:t>
            </a:r>
          </a:p>
          <a:p>
            <a:pPr>
              <a:buFontTx/>
              <a:buChar char="-"/>
            </a:pPr>
            <a:r>
              <a:rPr lang="nl-NL" dirty="0"/>
              <a:t>Wind op land 	(58%)</a:t>
            </a:r>
          </a:p>
          <a:p>
            <a:pPr>
              <a:buFontTx/>
              <a:buChar char="-"/>
            </a:pPr>
            <a:r>
              <a:rPr lang="nl-NL" dirty="0"/>
              <a:t>Kernenergie 	(10%)</a:t>
            </a:r>
          </a:p>
          <a:p>
            <a:pPr>
              <a:buFontTx/>
              <a:buChar char="-"/>
            </a:pPr>
            <a:r>
              <a:rPr lang="nl-NL" dirty="0"/>
              <a:t>Gas 				(9%)</a:t>
            </a:r>
          </a:p>
          <a:p>
            <a:pPr>
              <a:buFontTx/>
              <a:buChar char="-"/>
            </a:pPr>
            <a:r>
              <a:rPr lang="nl-NL" dirty="0"/>
              <a:t>Steenkolen 	(2%)</a:t>
            </a:r>
          </a:p>
          <a:p>
            <a:pPr marL="0" indent="0">
              <a:buNone/>
            </a:pPr>
            <a:endParaRPr lang="nl-NL" sz="2200" dirty="0"/>
          </a:p>
          <a:p>
            <a:pPr marL="0" indent="0">
              <a:buNone/>
            </a:pPr>
            <a:r>
              <a:rPr lang="nl-NL" sz="2200" dirty="0"/>
              <a:t>* </a:t>
            </a:r>
            <a:r>
              <a:rPr lang="nl-NL" sz="2200" dirty="0" err="1"/>
              <a:t>Motivaction</a:t>
            </a:r>
            <a:r>
              <a:rPr lang="nl-NL" sz="2200" dirty="0"/>
              <a:t>, 10/2018</a:t>
            </a:r>
          </a:p>
        </p:txBody>
      </p:sp>
    </p:spTree>
    <p:extLst>
      <p:ext uri="{BB962C8B-B14F-4D97-AF65-F5344CB8AC3E}">
        <p14:creationId xmlns:p14="http://schemas.microsoft.com/office/powerpoint/2010/main" val="1982822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38385-CBBF-4551-83A9-742F592BF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41" y="19569"/>
            <a:ext cx="8229600" cy="857250"/>
          </a:xfrm>
        </p:spPr>
        <p:txBody>
          <a:bodyPr/>
          <a:lstStyle/>
          <a:p>
            <a:r>
              <a:rPr lang="nl-NL" dirty="0"/>
              <a:t>Draagvlak in de omgeving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693D82C-3B8D-47AC-BFE1-8489388F2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720" t="34290" r="18435" b="15839"/>
          <a:stretch/>
        </p:blipFill>
        <p:spPr>
          <a:xfrm>
            <a:off x="1475656" y="862139"/>
            <a:ext cx="6012668" cy="34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6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7A87D3-AE42-4DAD-A8E8-1B0AA393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0"/>
            <a:ext cx="7427168" cy="857250"/>
          </a:xfrm>
        </p:spPr>
        <p:txBody>
          <a:bodyPr>
            <a:normAutofit/>
          </a:bodyPr>
          <a:lstStyle/>
          <a:p>
            <a:r>
              <a:rPr lang="nl-NL" dirty="0"/>
              <a:t>Uitdaging ´ongelijktijdigheid´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92AB76A-A237-463A-8E7E-6F7CD1ABC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1680" y="862742"/>
            <a:ext cx="5320640" cy="356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6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B01E7-B764-492A-865D-E318F3641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752" y="0"/>
            <a:ext cx="8229600" cy="652821"/>
          </a:xfrm>
        </p:spPr>
        <p:txBody>
          <a:bodyPr>
            <a:normAutofit fontScale="90000"/>
          </a:bodyPr>
          <a:lstStyle/>
          <a:p>
            <a:r>
              <a:rPr lang="nl-NL" dirty="0"/>
              <a:t>Zon &amp; wind sterk duo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6182A3F-C54D-4662-8E4F-4BB330996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763" t="46752" r="23186" b="4147"/>
          <a:stretch/>
        </p:blipFill>
        <p:spPr>
          <a:xfrm>
            <a:off x="1763688" y="652821"/>
            <a:ext cx="5904656" cy="375750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83FCF0C0-1801-4B99-8208-CCF756009BF7}"/>
              </a:ext>
            </a:extLst>
          </p:cNvPr>
          <p:cNvSpPr/>
          <p:nvPr/>
        </p:nvSpPr>
        <p:spPr>
          <a:xfrm>
            <a:off x="179512" y="4501007"/>
            <a:ext cx="2517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* NWEA &amp; Holland Solar</a:t>
            </a:r>
          </a:p>
        </p:txBody>
      </p:sp>
    </p:spTree>
    <p:extLst>
      <p:ext uri="{BB962C8B-B14F-4D97-AF65-F5344CB8AC3E}">
        <p14:creationId xmlns:p14="http://schemas.microsoft.com/office/powerpoint/2010/main" val="180483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407A9D-2E25-4C0D-B810-BA4B1C7D9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Vraagt volgt aanbod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FD3A30-6628-49C9-9F4C-871D5353C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8" y="1171086"/>
            <a:ext cx="8229600" cy="3079902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77B1F6-FA58-4E5A-B357-1CE08EB0C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056" y="1275606"/>
            <a:ext cx="4397866" cy="25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D0CBCC5-C5AF-4FC1-9D44-F83CBBB39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8" y="1461624"/>
            <a:ext cx="4440502" cy="222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6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055B6-6BA6-49E1-BFF8-CC5B18CC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23478"/>
            <a:ext cx="6984776" cy="857250"/>
          </a:xfrm>
        </p:spPr>
        <p:txBody>
          <a:bodyPr>
            <a:normAutofit/>
          </a:bodyPr>
          <a:lstStyle/>
          <a:p>
            <a:r>
              <a:rPr lang="nl-NL" dirty="0"/>
              <a:t>Opslag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4BD2095-41AC-43AC-B6B3-F75BFD88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6" y="1563638"/>
            <a:ext cx="4016286" cy="2499022"/>
          </a:xfrm>
          <a:prstGeom prst="rect">
            <a:avLst/>
          </a:prstGeom>
        </p:spPr>
      </p:pic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B230B099-DB9A-424C-954E-396471C13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8101" y="1131888"/>
            <a:ext cx="4663489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54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409EA-2E92-42CC-AF30-BCD6D4E24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771550"/>
          </a:xfrm>
        </p:spPr>
        <p:txBody>
          <a:bodyPr/>
          <a:lstStyle/>
          <a:p>
            <a:r>
              <a:rPr lang="nl-NL" dirty="0"/>
              <a:t>Sturen met de buren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F5BC9D9-3FDD-41F0-B4E6-A469951ADB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13334"/>
            <a:ext cx="3630618" cy="3625432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6323ECD-4F10-44AE-9405-7A78C1FC336A}"/>
              </a:ext>
            </a:extLst>
          </p:cNvPr>
          <p:cNvSpPr/>
          <p:nvPr/>
        </p:nvSpPr>
        <p:spPr>
          <a:xfrm>
            <a:off x="4644008" y="1779662"/>
            <a:ext cx="38988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Europese samenwerking</a:t>
            </a:r>
          </a:p>
          <a:p>
            <a:r>
              <a:rPr lang="nl-NL" sz="2800" dirty="0"/>
              <a:t>Verbindingen buurlanden</a:t>
            </a:r>
          </a:p>
        </p:txBody>
      </p:sp>
    </p:spTree>
    <p:extLst>
      <p:ext uri="{BB962C8B-B14F-4D97-AF65-F5344CB8AC3E}">
        <p14:creationId xmlns:p14="http://schemas.microsoft.com/office/powerpoint/2010/main" val="548433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C60CBB-8BCA-492A-A057-C645C58B6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´Regelbaar vermogen´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0B2E9A-CD79-4819-B2F0-84A15C6B0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75606"/>
            <a:ext cx="8229600" cy="3079902"/>
          </a:xfrm>
        </p:spPr>
        <p:txBody>
          <a:bodyPr/>
          <a:lstStyle/>
          <a:p>
            <a:r>
              <a:rPr lang="nl-NL" dirty="0"/>
              <a:t>Waterstof (p2x)</a:t>
            </a:r>
          </a:p>
          <a:p>
            <a:r>
              <a:rPr lang="nl-NL" dirty="0"/>
              <a:t>Biomassa</a:t>
            </a:r>
          </a:p>
          <a:p>
            <a:r>
              <a:rPr lang="nl-NL" dirty="0"/>
              <a:t>Fossiel + CO2-opslag</a:t>
            </a:r>
          </a:p>
          <a:p>
            <a:r>
              <a:rPr lang="nl-NL" dirty="0"/>
              <a:t>Kerncentrale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F8258A-C316-4BCD-908D-F0393E1B9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112" y="1027939"/>
            <a:ext cx="4906888" cy="31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21B18503-9E0A-4FBD-8391-42A87FCA6E15}"/>
              </a:ext>
            </a:extLst>
          </p:cNvPr>
          <p:cNvSpPr/>
          <p:nvPr/>
        </p:nvSpPr>
        <p:spPr>
          <a:xfrm>
            <a:off x="395537" y="596350"/>
            <a:ext cx="3498575" cy="13080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783"/>
            <a:r>
              <a:rPr lang="nl-NL" sz="2100" dirty="0">
                <a:solidFill>
                  <a:prstClr val="black"/>
                </a:solidFill>
                <a:latin typeface="Arial Rounded MT Bold" charset="0"/>
              </a:rPr>
              <a:t>1.500+ bedrijven</a:t>
            </a:r>
          </a:p>
          <a:p>
            <a:pPr defTabSz="685783"/>
            <a:r>
              <a:rPr lang="nl-NL" sz="2100" dirty="0">
                <a:solidFill>
                  <a:prstClr val="black"/>
                </a:solidFill>
                <a:latin typeface="Arial Rounded MT Bold" charset="0"/>
              </a:rPr>
              <a:t>100% duurzame energie      </a:t>
            </a:r>
            <a:r>
              <a:rPr lang="nl-NL" sz="1600" dirty="0">
                <a:solidFill>
                  <a:prstClr val="black"/>
                </a:solidFill>
                <a:latin typeface="Arial Rounded MT Bold" charset="0"/>
              </a:rPr>
              <a:t>warmte, elektriciteit, mobiliteit</a:t>
            </a:r>
          </a:p>
          <a:p>
            <a:pPr marL="342892" indent="-342892" defTabSz="685783">
              <a:buFontTx/>
              <a:buChar char="-"/>
            </a:pPr>
            <a:endParaRPr lang="nl-NL" sz="21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7DD227-D361-4069-BEE2-8DDEA8D52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4890"/>
            <a:ext cx="25567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7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000AB9-48A3-4483-84CB-7CA5AE503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05" y="38418"/>
            <a:ext cx="8229600" cy="857250"/>
          </a:xfrm>
        </p:spPr>
        <p:txBody>
          <a:bodyPr/>
          <a:lstStyle/>
          <a:p>
            <a:r>
              <a:rPr lang="nl-NL" dirty="0"/>
              <a:t>Competitie voor ‘regelbaar’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9D6235-6239-4C4C-9A2C-A3495E2A1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059582"/>
            <a:ext cx="8229600" cy="307990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Vier factoren:</a:t>
            </a:r>
          </a:p>
          <a:p>
            <a:pPr>
              <a:buFontTx/>
              <a:buChar char="-"/>
            </a:pPr>
            <a:r>
              <a:rPr lang="nl-NL" dirty="0"/>
              <a:t>Prijs</a:t>
            </a:r>
          </a:p>
          <a:p>
            <a:pPr>
              <a:buFontTx/>
              <a:buChar char="-"/>
            </a:pPr>
            <a:r>
              <a:rPr lang="nl-NL" dirty="0"/>
              <a:t>Vaste kosten/ variabele kosten</a:t>
            </a:r>
          </a:p>
          <a:p>
            <a:pPr>
              <a:buFontTx/>
              <a:buChar char="-"/>
            </a:pPr>
            <a:r>
              <a:rPr lang="nl-NL" dirty="0"/>
              <a:t>Technische flexibiliteit</a:t>
            </a:r>
          </a:p>
          <a:p>
            <a:pPr>
              <a:buFontTx/>
              <a:buChar char="-"/>
            </a:pPr>
            <a:r>
              <a:rPr lang="nl-NL" dirty="0"/>
              <a:t>Draagvlak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13650A7-75F8-40E1-8932-AA610FB53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070716"/>
            <a:ext cx="3048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0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F5A2B-5533-4117-B8FC-CDC8865FF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14" y="42787"/>
            <a:ext cx="8229600" cy="728763"/>
          </a:xfrm>
        </p:spPr>
        <p:txBody>
          <a:bodyPr/>
          <a:lstStyle/>
          <a:p>
            <a:r>
              <a:rPr lang="nl-NL" dirty="0"/>
              <a:t>Nederland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D3BF57A-A4BE-4FFF-BE60-E9CDF76A4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78" t="3990" r="5778" b="5336"/>
          <a:stretch/>
        </p:blipFill>
        <p:spPr>
          <a:xfrm>
            <a:off x="28157" y="843559"/>
            <a:ext cx="5342993" cy="3816424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9290DAC-EC4E-42C7-AC87-57B9C1DC297B}"/>
              </a:ext>
            </a:extLst>
          </p:cNvPr>
          <p:cNvSpPr/>
          <p:nvPr/>
        </p:nvSpPr>
        <p:spPr>
          <a:xfrm>
            <a:off x="5519916" y="2063918"/>
            <a:ext cx="3600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b="1" dirty="0"/>
              <a:t>Heel veel opties nodig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b="1" dirty="0"/>
              <a:t>Elke oplossing uitdagingen</a:t>
            </a:r>
          </a:p>
        </p:txBody>
      </p:sp>
    </p:spTree>
    <p:extLst>
      <p:ext uri="{BB962C8B-B14F-4D97-AF65-F5344CB8AC3E}">
        <p14:creationId xmlns:p14="http://schemas.microsoft.com/office/powerpoint/2010/main" val="77289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33690-E9FB-49D5-8E28-07F70E31F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648" y="0"/>
            <a:ext cx="8229600" cy="555526"/>
          </a:xfrm>
        </p:spPr>
        <p:txBody>
          <a:bodyPr>
            <a:normAutofit fontScale="90000"/>
          </a:bodyPr>
          <a:lstStyle/>
          <a:p>
            <a:r>
              <a:rPr lang="nl-NL" dirty="0"/>
              <a:t>PBL: klimaatakkoord -43% a -51%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5584FA3-64D3-4257-9667-756BF7F3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44" y="736198"/>
            <a:ext cx="7847568" cy="392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E556E51-992D-43B5-89D3-5FA43305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5486"/>
            <a:ext cx="6264696" cy="44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98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082" y="195486"/>
            <a:ext cx="7408718" cy="857250"/>
          </a:xfrm>
        </p:spPr>
        <p:txBody>
          <a:bodyPr>
            <a:normAutofit/>
          </a:bodyPr>
          <a:lstStyle/>
          <a:p>
            <a:r>
              <a:rPr lang="en-US" dirty="0" err="1"/>
              <a:t>Dalende</a:t>
            </a:r>
            <a:r>
              <a:rPr lang="en-US" dirty="0"/>
              <a:t> </a:t>
            </a:r>
            <a:r>
              <a:rPr lang="en-US" dirty="0" err="1"/>
              <a:t>kosten</a:t>
            </a:r>
            <a:r>
              <a:rPr lang="en-US" dirty="0"/>
              <a:t> </a:t>
            </a:r>
            <a:r>
              <a:rPr lang="en-US" dirty="0" err="1"/>
              <a:t>zon</a:t>
            </a:r>
            <a:r>
              <a:rPr lang="en-US" dirty="0"/>
              <a:t> &amp; wind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3" y="1491630"/>
            <a:ext cx="1766271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0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D3927-9468-4620-870E-13C96D04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8738"/>
            <a:ext cx="8229600" cy="733772"/>
          </a:xfrm>
        </p:spPr>
        <p:txBody>
          <a:bodyPr/>
          <a:lstStyle/>
          <a:p>
            <a:r>
              <a:rPr lang="nl-NL" dirty="0"/>
              <a:t>75% wind &amp; zon in 2030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DEE4EC5-4CC1-4032-A342-762AC9CA4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39" t="13723" r="13937" b="15152"/>
          <a:stretch/>
        </p:blipFill>
        <p:spPr>
          <a:xfrm>
            <a:off x="0" y="915566"/>
            <a:ext cx="5112568" cy="363544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510F840-95FA-4FA3-802C-85B26C1D1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481" y="1375305"/>
            <a:ext cx="3959156" cy="27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96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837F08-736A-4D9B-A798-4D66B695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 elektriciteit 2030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A7FE2B-8829-43A0-A140-228BB4531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49 TWh Wind op Zee</a:t>
            </a:r>
          </a:p>
          <a:p>
            <a:r>
              <a:rPr lang="nl-NL" dirty="0"/>
              <a:t>35 TWh ‘Hernieuwbaar op Land’ (zon &amp; wind)</a:t>
            </a:r>
          </a:p>
          <a:p>
            <a:r>
              <a:rPr lang="nl-NL" dirty="0"/>
              <a:t>~ 10 TWh kleinschalig zon</a:t>
            </a:r>
          </a:p>
          <a:p>
            <a:endParaRPr lang="nl-NL" dirty="0"/>
          </a:p>
          <a:p>
            <a:r>
              <a:rPr lang="nl-NL" dirty="0"/>
              <a:t>Regelbare productie vanaf 2030 kolen-vrij &amp; steeds meer CO2-vrij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Elektriciteitsvraag ~120 TWh </a:t>
            </a:r>
          </a:p>
          <a:p>
            <a:pPr marL="0" indent="0">
              <a:buNone/>
            </a:pPr>
            <a:r>
              <a:rPr lang="nl-NL" dirty="0"/>
              <a:t>Mogelijke opschaling bij extra elektrificatie: 2021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804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B5EB2-5ABF-4BDC-B4E2-899D7705F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283152" cy="857250"/>
          </a:xfrm>
        </p:spPr>
        <p:txBody>
          <a:bodyPr/>
          <a:lstStyle/>
          <a:p>
            <a:r>
              <a:rPr lang="nl-NL" dirty="0"/>
              <a:t>Elektrificatie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D681390-94C0-4EED-9AAB-4F6F8204F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700" y="987574"/>
            <a:ext cx="5633499" cy="360919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Meeste potentie industrie; </a:t>
            </a:r>
            <a:r>
              <a:rPr lang="nl-NL" dirty="0" err="1"/>
              <a:t>oa</a:t>
            </a:r>
            <a:r>
              <a:rPr lang="nl-NL" dirty="0"/>
              <a:t> power2heat (</a:t>
            </a:r>
            <a:r>
              <a:rPr lang="nl-NL" dirty="0" err="1"/>
              <a:t>flex</a:t>
            </a:r>
            <a:r>
              <a:rPr lang="nl-NL" dirty="0"/>
              <a:t>/ hybride).</a:t>
            </a:r>
          </a:p>
          <a:p>
            <a:r>
              <a:rPr lang="nl-NL" dirty="0"/>
              <a:t>Mobiliteit: elektrisch vervoer (tevens bufferfunctie)</a:t>
            </a:r>
          </a:p>
          <a:p>
            <a:r>
              <a:rPr lang="nl-NL" dirty="0"/>
              <a:t>Gebouwde omgeving: warmtepomp,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electric</a:t>
            </a:r>
            <a:endParaRPr lang="nl-NL" dirty="0"/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* Groene waterstof: vermoedelijk pas na 2030 grootschalig.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882DF9-0345-4D29-A5AE-0F5958B36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99" y="987574"/>
            <a:ext cx="333480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81EF"/>
      </a:dk2>
      <a:lt2>
        <a:srgbClr val="004C8C"/>
      </a:lt2>
      <a:accent1>
        <a:srgbClr val="5AC85A"/>
      </a:accent1>
      <a:accent2>
        <a:srgbClr val="ACD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B0A4"/>
      </a:hlink>
      <a:folHlink>
        <a:srgbClr val="56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5_Office Theme">
  <a:themeElements>
    <a:clrScheme name="Custom 2">
      <a:dk1>
        <a:sysClr val="windowText" lastClr="000000"/>
      </a:dk1>
      <a:lt1>
        <a:sysClr val="window" lastClr="FFFFFF"/>
      </a:lt1>
      <a:dk2>
        <a:srgbClr val="1F81EF"/>
      </a:dk2>
      <a:lt2>
        <a:srgbClr val="004C8C"/>
      </a:lt2>
      <a:accent1>
        <a:srgbClr val="5AC85A"/>
      </a:accent1>
      <a:accent2>
        <a:srgbClr val="ACD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B0A4"/>
      </a:hlink>
      <a:folHlink>
        <a:srgbClr val="56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ysClr val="windowText" lastClr="000000"/>
      </a:dk1>
      <a:lt1>
        <a:sysClr val="window" lastClr="FFFFFF"/>
      </a:lt1>
      <a:dk2>
        <a:srgbClr val="1F81EF"/>
      </a:dk2>
      <a:lt2>
        <a:srgbClr val="004C8C"/>
      </a:lt2>
      <a:accent1>
        <a:srgbClr val="5AC85A"/>
      </a:accent1>
      <a:accent2>
        <a:srgbClr val="ACD5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B0A4"/>
      </a:hlink>
      <a:folHlink>
        <a:srgbClr val="56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VDE introductie focus mobiliteit" id="{11E7FE90-E141-4407-B655-FE5BB9929909}" vid="{14BCC6F1-9563-4512-B0D1-C15F4EE2CEC2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18194</TotalTime>
  <Words>289</Words>
  <Application>Microsoft Office PowerPoint</Application>
  <PresentationFormat>Diavoorstelling (16:9)</PresentationFormat>
  <Paragraphs>74</Paragraphs>
  <Slides>20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Arial</vt:lpstr>
      <vt:lpstr>Arial Rounded MT Bold</vt:lpstr>
      <vt:lpstr>Calibri</vt:lpstr>
      <vt:lpstr>Wingdings</vt:lpstr>
      <vt:lpstr>Office Theme</vt:lpstr>
      <vt:lpstr>5_Office Theme</vt:lpstr>
      <vt:lpstr>1_Office Theme</vt:lpstr>
      <vt:lpstr>Kansen nucleair &amp; klimaatakkoord </vt:lpstr>
      <vt:lpstr>PowerPoint-presentatie</vt:lpstr>
      <vt:lpstr>Nederland</vt:lpstr>
      <vt:lpstr>PBL: klimaatakkoord -43% a -51%</vt:lpstr>
      <vt:lpstr>PowerPoint-presentatie</vt:lpstr>
      <vt:lpstr>Dalende kosten zon &amp; wind</vt:lpstr>
      <vt:lpstr>75% wind &amp; zon in 2030</vt:lpstr>
      <vt:lpstr>Afspraken elektriciteit 2030</vt:lpstr>
      <vt:lpstr>Elektrificatie</vt:lpstr>
      <vt:lpstr>Afspraken beleid</vt:lpstr>
      <vt:lpstr>Doorrekening PBL (*)</vt:lpstr>
      <vt:lpstr>Draagvlak</vt:lpstr>
      <vt:lpstr>Draagvlak in de omgeving</vt:lpstr>
      <vt:lpstr>Uitdaging ´ongelijktijdigheid´</vt:lpstr>
      <vt:lpstr>Zon &amp; wind sterk duo</vt:lpstr>
      <vt:lpstr>Vraagt volgt aanbod</vt:lpstr>
      <vt:lpstr>Opslag</vt:lpstr>
      <vt:lpstr>Sturen met de buren</vt:lpstr>
      <vt:lpstr>´Regelbaar vermogen´</vt:lpstr>
      <vt:lpstr>Competitie voor ‘regelbaar’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weg naar groene stroom</dc:title>
  <dc:creator>User01</dc:creator>
  <cp:lastModifiedBy>User01</cp:lastModifiedBy>
  <cp:revision>91</cp:revision>
  <dcterms:created xsi:type="dcterms:W3CDTF">2018-10-08T06:39:51Z</dcterms:created>
  <dcterms:modified xsi:type="dcterms:W3CDTF">2019-05-07T17:00:21Z</dcterms:modified>
</cp:coreProperties>
</file>